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Quality Control &amp; Testing</c:v>
                </c:pt>
              </c:strCache>
            </c:strRef>
          </c:tx>
          <c:spPr>
            <a:solidFill>
              <a:schemeClr val="accent5">
                <a:shade val="65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2025</c:v>
                </c:pt>
                <c:pt idx="1">
                  <c:v>2026</c:v>
                </c:pt>
                <c:pt idx="2">
                  <c:v>2027</c:v>
                </c:pt>
                <c:pt idx="3">
                  <c:v>2028</c:v>
                </c:pt>
                <c:pt idx="4">
                  <c:v>2029</c:v>
                </c:pt>
                <c:pt idx="5">
                  <c:v>2030</c:v>
                </c:pt>
                <c:pt idx="6">
                  <c:v>2031</c:v>
                </c:pt>
                <c:pt idx="7">
                  <c:v>2032</c:v>
                </c:pt>
                <c:pt idx="8">
                  <c:v>2033</c:v>
                </c:pt>
                <c:pt idx="9">
                  <c:v>2034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772.8</c:v>
                </c:pt>
                <c:pt idx="1">
                  <c:v>833.2</c:v>
                </c:pt>
                <c:pt idx="2">
                  <c:v>927.7</c:v>
                </c:pt>
                <c:pt idx="3" formatCode="#,##0.00">
                  <c:v>1021.9</c:v>
                </c:pt>
                <c:pt idx="4" formatCode="#,##0.00">
                  <c:v>1101.8</c:v>
                </c:pt>
                <c:pt idx="5" formatCode="#,##0.00">
                  <c:v>1162.8</c:v>
                </c:pt>
                <c:pt idx="6" formatCode="#,##0.00">
                  <c:v>1267.2</c:v>
                </c:pt>
                <c:pt idx="7" formatCode="#,##0.00">
                  <c:v>1366.3</c:v>
                </c:pt>
                <c:pt idx="8" formatCode="#,##0.00">
                  <c:v>1489</c:v>
                </c:pt>
                <c:pt idx="9" formatCode="#,##0.00">
                  <c:v>1640.2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Quality Management &amp; Compliance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2025</c:v>
                </c:pt>
                <c:pt idx="1">
                  <c:v>2026</c:v>
                </c:pt>
                <c:pt idx="2">
                  <c:v>2027</c:v>
                </c:pt>
                <c:pt idx="3">
                  <c:v>2028</c:v>
                </c:pt>
                <c:pt idx="4">
                  <c:v>2029</c:v>
                </c:pt>
                <c:pt idx="5">
                  <c:v>2030</c:v>
                </c:pt>
                <c:pt idx="6">
                  <c:v>2031</c:v>
                </c:pt>
                <c:pt idx="7">
                  <c:v>2032</c:v>
                </c:pt>
                <c:pt idx="8">
                  <c:v>2033</c:v>
                </c:pt>
                <c:pt idx="9">
                  <c:v>2034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607.20000000000005</c:v>
                </c:pt>
                <c:pt idx="1">
                  <c:v>654.6</c:v>
                </c:pt>
                <c:pt idx="2">
                  <c:v>728.9</c:v>
                </c:pt>
                <c:pt idx="3">
                  <c:v>802.9</c:v>
                </c:pt>
                <c:pt idx="4">
                  <c:v>865.7</c:v>
                </c:pt>
                <c:pt idx="5">
                  <c:v>913.6</c:v>
                </c:pt>
                <c:pt idx="6">
                  <c:v>995.7</c:v>
                </c:pt>
                <c:pt idx="7" formatCode="#,##0.00">
                  <c:v>1073.5</c:v>
                </c:pt>
                <c:pt idx="8" formatCode="#,##0.00">
                  <c:v>1169.9000000000001</c:v>
                </c:pt>
                <c:pt idx="9" formatCode="#,##0.00">
                  <c:v>1288.8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Regulatory &amp; Consulting Support</c:v>
                </c:pt>
              </c:strCache>
            </c:strRef>
          </c:tx>
          <c:spPr>
            <a:solidFill>
              <a:schemeClr val="accent5">
                <a:tint val="65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2025</c:v>
                </c:pt>
                <c:pt idx="1">
                  <c:v>2026</c:v>
                </c:pt>
                <c:pt idx="2">
                  <c:v>2027</c:v>
                </c:pt>
                <c:pt idx="3">
                  <c:v>2028</c:v>
                </c:pt>
                <c:pt idx="4">
                  <c:v>2029</c:v>
                </c:pt>
                <c:pt idx="5">
                  <c:v>2030</c:v>
                </c:pt>
                <c:pt idx="6">
                  <c:v>2031</c:v>
                </c:pt>
                <c:pt idx="7">
                  <c:v>2032</c:v>
                </c:pt>
                <c:pt idx="8">
                  <c:v>2033</c:v>
                </c:pt>
                <c:pt idx="9">
                  <c:v>2034</c:v>
                </c:pt>
              </c:numCache>
            </c:num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414</c:v>
                </c:pt>
                <c:pt idx="1">
                  <c:v>446.4</c:v>
                </c:pt>
                <c:pt idx="2">
                  <c:v>497</c:v>
                </c:pt>
                <c:pt idx="3">
                  <c:v>547.5</c:v>
                </c:pt>
                <c:pt idx="4">
                  <c:v>590.29999999999995</c:v>
                </c:pt>
                <c:pt idx="5">
                  <c:v>622.9</c:v>
                </c:pt>
                <c:pt idx="6">
                  <c:v>678.9</c:v>
                </c:pt>
                <c:pt idx="7">
                  <c:v>731.9</c:v>
                </c:pt>
                <c:pt idx="8">
                  <c:v>797.7</c:v>
                </c:pt>
                <c:pt idx="9">
                  <c:v>878.7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83236080"/>
        <c:axId val="283247504"/>
      </c:barChart>
      <c:catAx>
        <c:axId val="283236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3247504"/>
        <c:crosses val="autoZero"/>
        <c:auto val="0"/>
        <c:lblAlgn val="ctr"/>
        <c:lblOffset val="100"/>
        <c:noMultiLvlLbl val="0"/>
      </c:catAx>
      <c:valAx>
        <c:axId val="2832475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83236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68283-E8DB-4DAD-90A8-C641361A717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DA1A-BE3C-4D00-8938-05C69D801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11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68283-E8DB-4DAD-90A8-C641361A717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DA1A-BE3C-4D00-8938-05C69D801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585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68283-E8DB-4DAD-90A8-C641361A717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DA1A-BE3C-4D00-8938-05C69D801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450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68283-E8DB-4DAD-90A8-C641361A717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DA1A-BE3C-4D00-8938-05C69D801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999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68283-E8DB-4DAD-90A8-C641361A717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DA1A-BE3C-4D00-8938-05C69D801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312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68283-E8DB-4DAD-90A8-C641361A717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DA1A-BE3C-4D00-8938-05C69D801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242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68283-E8DB-4DAD-90A8-C641361A717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DA1A-BE3C-4D00-8938-05C69D801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060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68283-E8DB-4DAD-90A8-C641361A717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DA1A-BE3C-4D00-8938-05C69D801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74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68283-E8DB-4DAD-90A8-C641361A717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DA1A-BE3C-4D00-8938-05C69D801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016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68283-E8DB-4DAD-90A8-C641361A717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DA1A-BE3C-4D00-8938-05C69D801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97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68283-E8DB-4DAD-90A8-C641361A717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DA1A-BE3C-4D00-8938-05C69D801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588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68283-E8DB-4DAD-90A8-C641361A717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2DA1A-BE3C-4D00-8938-05C69D801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899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chart" Target="../charts/chart1.xml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6" descr="78,700+ World Map Continents Stock Photos, Pictures &amp; Royalty-Free Images -  iStock | World map continents vector, World map continents antarctica">
            <a:extLst>
              <a:ext uri="{FF2B5EF4-FFF2-40B4-BE49-F238E27FC236}">
                <a16:creationId xmlns="" xmlns:a16="http://schemas.microsoft.com/office/drawing/2014/main" id="{25CA15E9-9008-7720-1B16-F2240D52F0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0632" y="3654098"/>
            <a:ext cx="5941367" cy="2753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D00E4771-767E-A2DB-AC8A-ED45E83D73B3}"/>
              </a:ext>
            </a:extLst>
          </p:cNvPr>
          <p:cNvSpPr txBox="1"/>
          <p:nvPr/>
        </p:nvSpPr>
        <p:spPr>
          <a:xfrm>
            <a:off x="0" y="1187"/>
            <a:ext cx="12192000" cy="40011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solidFill>
                  <a:schemeClr val="bg1"/>
                </a:solidFill>
              </a:rPr>
              <a:t>Pharma</a:t>
            </a:r>
            <a:r>
              <a:rPr lang="en-US" sz="2000" b="1" dirty="0">
                <a:solidFill>
                  <a:schemeClr val="bg1"/>
                </a:solidFill>
              </a:rPr>
              <a:t> Quality </a:t>
            </a:r>
            <a:r>
              <a:rPr lang="en-US" sz="2000" b="1" dirty="0" smtClean="0">
                <a:solidFill>
                  <a:schemeClr val="bg1"/>
                </a:solidFill>
              </a:rPr>
              <a:t>Assurance </a:t>
            </a:r>
            <a:r>
              <a:rPr lang="en-US" sz="2000" b="1" dirty="0">
                <a:solidFill>
                  <a:schemeClr val="bg1"/>
                </a:solidFill>
              </a:rPr>
              <a:t>Market </a:t>
            </a:r>
            <a:r>
              <a:rPr lang="en-US" sz="2000" b="1" dirty="0" smtClean="0">
                <a:solidFill>
                  <a:schemeClr val="bg1"/>
                </a:solidFill>
              </a:rPr>
              <a:t>- Global </a:t>
            </a:r>
            <a:r>
              <a:rPr lang="en-US" sz="2000" b="1" dirty="0">
                <a:solidFill>
                  <a:schemeClr val="bg1"/>
                </a:solidFill>
              </a:rPr>
              <a:t>Forecast to </a:t>
            </a:r>
            <a:r>
              <a:rPr lang="en-US" sz="2000" b="1" dirty="0" smtClean="0">
                <a:solidFill>
                  <a:schemeClr val="bg1"/>
                </a:solidFill>
              </a:rPr>
              <a:t>2034 (USD </a:t>
            </a:r>
            <a:r>
              <a:rPr lang="en-US" sz="2000" b="1" dirty="0" err="1" smtClean="0">
                <a:solidFill>
                  <a:schemeClr val="bg1"/>
                </a:solidFill>
              </a:rPr>
              <a:t>Mn</a:t>
            </a:r>
            <a:r>
              <a:rPr lang="en-US" sz="2000" b="1" dirty="0" smtClean="0">
                <a:solidFill>
                  <a:schemeClr val="bg1"/>
                </a:solidFill>
              </a:rPr>
              <a:t>)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E097F812-46EA-6F97-3665-C83D62ADC8D9}"/>
              </a:ext>
            </a:extLst>
          </p:cNvPr>
          <p:cNvSpPr txBox="1"/>
          <p:nvPr/>
        </p:nvSpPr>
        <p:spPr>
          <a:xfrm>
            <a:off x="0" y="3182766"/>
            <a:ext cx="12192000" cy="40011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Market Ecosystem and Regional Insights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0C784B46-935C-1E03-6C26-35CB4A2A7605}"/>
              </a:ext>
            </a:extLst>
          </p:cNvPr>
          <p:cNvSpPr txBox="1"/>
          <p:nvPr/>
        </p:nvSpPr>
        <p:spPr>
          <a:xfrm>
            <a:off x="0" y="647896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>
                <a:cs typeface="Arial" panose="020B0604020202020204" pitchFamily="34" charset="0"/>
              </a:rPr>
              <a:t>Contact Info: US: +1 732 369 9777, enquiry@dimensionmarketresearch.com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4408595A-5760-95E3-2E8C-18DA0650E0F8}"/>
              </a:ext>
            </a:extLst>
          </p:cNvPr>
          <p:cNvSpPr txBox="1"/>
          <p:nvPr/>
        </p:nvSpPr>
        <p:spPr>
          <a:xfrm>
            <a:off x="6344096" y="5009695"/>
            <a:ext cx="12967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North America Share: 39.3%</a:t>
            </a:r>
            <a:endParaRPr lang="en-US" sz="1100" b="1" dirty="0"/>
          </a:p>
        </p:txBody>
      </p:sp>
      <p:pic>
        <p:nvPicPr>
          <p:cNvPr id="19" name="Picture 2">
            <a:extLst>
              <a:ext uri="{FF2B5EF4-FFF2-40B4-BE49-F238E27FC236}">
                <a16:creationId xmlns="" xmlns:a16="http://schemas.microsoft.com/office/drawing/2014/main" id="{1338CCD8-934C-C5DF-7BF8-B7208AFF0A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4620" y="6506580"/>
            <a:ext cx="987380" cy="360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0" name="Chart 19"/>
          <p:cNvGraphicFramePr/>
          <p:nvPr>
            <p:extLst>
              <p:ext uri="{D42A27DB-BD31-4B8C-83A1-F6EECF244321}">
                <p14:modId xmlns:p14="http://schemas.microsoft.com/office/powerpoint/2010/main" val="2458444064"/>
              </p:ext>
            </p:extLst>
          </p:nvPr>
        </p:nvGraphicFramePr>
        <p:xfrm>
          <a:off x="90152" y="452518"/>
          <a:ext cx="5867087" cy="259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1" name="TextBox 1">
            <a:extLst>
              <a:ext uri="{FF2B5EF4-FFF2-40B4-BE49-F238E27FC236}">
                <a16:creationId xmlns:lc="http://schemas.openxmlformats.org/drawingml/2006/lockedCanvas" xmlns:a16="http://schemas.microsoft.com/office/drawing/2014/main" xmlns:cdr="http://schemas.openxmlformats.org/drawingml/2006/chartDrawing" xmlns:c="http://schemas.openxmlformats.org/drawingml/2006/chart" xmlns="" id="{25A9329E-915C-6BF0-D875-59CA4804B9F2}"/>
              </a:ext>
            </a:extLst>
          </p:cNvPr>
          <p:cNvSpPr txBox="1"/>
          <p:nvPr/>
        </p:nvSpPr>
        <p:spPr>
          <a:xfrm>
            <a:off x="90152" y="420444"/>
            <a:ext cx="1729978" cy="27303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/>
              <a:t>By Solution Type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5862852"/>
              </p:ext>
            </p:extLst>
          </p:nvPr>
        </p:nvGraphicFramePr>
        <p:xfrm>
          <a:off x="6250630" y="471332"/>
          <a:ext cx="5941369" cy="25769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146"/>
                <a:gridCol w="2284223"/>
              </a:tblGrid>
              <a:tr h="42949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Global </a:t>
                      </a: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Market Size (2025)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236.6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Mn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29491">
                <a:tc>
                  <a:txBody>
                    <a:bodyPr/>
                    <a:lstStyle/>
                    <a:p>
                      <a:r>
                        <a:rPr lang="en-US" sz="1600" b="1" dirty="0"/>
                        <a:t>Global </a:t>
                      </a: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Market Size</a:t>
                      </a:r>
                      <a:r>
                        <a:rPr lang="en-US" sz="1600" b="1" dirty="0" smtClean="0"/>
                        <a:t> </a:t>
                      </a:r>
                      <a:r>
                        <a:rPr lang="en-US" sz="1600" b="1" dirty="0"/>
                        <a:t>(</a:t>
                      </a:r>
                      <a:r>
                        <a:rPr lang="en-US" sz="1600" b="1" dirty="0" smtClean="0"/>
                        <a:t>2034)</a:t>
                      </a:r>
                      <a:endParaRPr lang="en-US" sz="1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697.5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Mn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9491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Global CAGR (2025-34)</a:t>
                      </a:r>
                      <a:endParaRPr lang="en-US" sz="16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12.8%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29491">
                <a:tc>
                  <a:txBody>
                    <a:bodyPr/>
                    <a:lstStyle/>
                    <a:p>
                      <a:r>
                        <a:rPr lang="en-US" sz="1600" b="1" dirty="0"/>
                        <a:t>North America Market Share (</a:t>
                      </a:r>
                      <a:r>
                        <a:rPr lang="en-US" sz="1600" b="1" dirty="0" smtClean="0"/>
                        <a:t>2025)</a:t>
                      </a:r>
                      <a:endParaRPr lang="en-US" sz="1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39.3%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9491">
                <a:tc>
                  <a:txBody>
                    <a:bodyPr/>
                    <a:lstStyle/>
                    <a:p>
                      <a:r>
                        <a:rPr lang="en-US" sz="1600" b="1" dirty="0"/>
                        <a:t>The US Market </a:t>
                      </a:r>
                      <a:r>
                        <a:rPr lang="en-US" sz="1600" b="1" dirty="0" smtClean="0"/>
                        <a:t>Size </a:t>
                      </a:r>
                      <a:r>
                        <a:rPr lang="en-US" sz="1600" b="1" dirty="0"/>
                        <a:t>(</a:t>
                      </a:r>
                      <a:r>
                        <a:rPr lang="en-US" sz="1600" b="1" dirty="0" smtClean="0"/>
                        <a:t>2025)</a:t>
                      </a:r>
                      <a:endParaRPr lang="en-US" sz="16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78.2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Mn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29491">
                <a:tc>
                  <a:txBody>
                    <a:bodyPr/>
                    <a:lstStyle/>
                    <a:p>
                      <a:r>
                        <a:rPr lang="en-US" sz="1600" b="1" dirty="0"/>
                        <a:t>The US Market </a:t>
                      </a:r>
                      <a:r>
                        <a:rPr lang="en-US" sz="1600" b="1" dirty="0" smtClean="0"/>
                        <a:t>Growth Rate (2025-34)</a:t>
                      </a:r>
                      <a:endParaRPr lang="en-US" sz="1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12.0%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4408595A-5760-95E3-2E8C-18DA0650E0F8}"/>
              </a:ext>
            </a:extLst>
          </p:cNvPr>
          <p:cNvSpPr txBox="1"/>
          <p:nvPr/>
        </p:nvSpPr>
        <p:spPr>
          <a:xfrm>
            <a:off x="11040135" y="4846676"/>
            <a:ext cx="9969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Asia Pacific  CAGR: 14.0%</a:t>
            </a:r>
            <a:endParaRPr lang="en-US" sz="11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19337" y="5223209"/>
            <a:ext cx="1345186" cy="30082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63130" y="5445434"/>
            <a:ext cx="1025779" cy="55606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35380" y="5891300"/>
            <a:ext cx="1209217" cy="21127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27519" y="3911645"/>
            <a:ext cx="1537004" cy="24657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37954" y="4527842"/>
            <a:ext cx="962471" cy="24330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848210" y="4689080"/>
            <a:ext cx="2124375" cy="42150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091544" y="3785636"/>
            <a:ext cx="1315368" cy="47735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79248" y="5867234"/>
            <a:ext cx="1285814" cy="26077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36937" y="5101725"/>
            <a:ext cx="1511273" cy="47109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36937" y="4540889"/>
            <a:ext cx="1258924" cy="217217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36937" y="3853040"/>
            <a:ext cx="1258924" cy="342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28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96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DMR_Aayushi</dc:creator>
  <cp:lastModifiedBy>Microsoft account</cp:lastModifiedBy>
  <cp:revision>35</cp:revision>
  <dcterms:created xsi:type="dcterms:W3CDTF">2024-10-22T10:06:05Z</dcterms:created>
  <dcterms:modified xsi:type="dcterms:W3CDTF">2025-05-14T12:21:10Z</dcterms:modified>
</cp:coreProperties>
</file>